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320" r:id="rId2"/>
    <p:sldId id="321" r:id="rId3"/>
    <p:sldId id="322" r:id="rId4"/>
    <p:sldId id="323" r:id="rId5"/>
    <p:sldId id="341" r:id="rId6"/>
    <p:sldId id="343" r:id="rId7"/>
    <p:sldId id="344" r:id="rId8"/>
    <p:sldId id="347" r:id="rId9"/>
    <p:sldId id="348" r:id="rId10"/>
    <p:sldId id="352" r:id="rId11"/>
    <p:sldId id="324" r:id="rId12"/>
    <p:sldId id="326" r:id="rId13"/>
    <p:sldId id="325" r:id="rId14"/>
    <p:sldId id="308" r:id="rId15"/>
    <p:sldId id="305" r:id="rId16"/>
    <p:sldId id="306" r:id="rId17"/>
    <p:sldId id="307" r:id="rId18"/>
    <p:sldId id="300" r:id="rId19"/>
    <p:sldId id="30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57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stari Ambarini" userId="dafd500bcfdcfc7b" providerId="LiveId" clId="{56136168-EC4D-4A56-93D4-D66C4F77CFB2}"/>
    <pc:docChg chg="delSld">
      <pc:chgData name="Lestari Ambarini" userId="dafd500bcfdcfc7b" providerId="LiveId" clId="{56136168-EC4D-4A56-93D4-D66C4F77CFB2}" dt="2025-11-17T05:57:38.224" v="12" actId="2696"/>
      <pc:docMkLst>
        <pc:docMk/>
      </pc:docMkLst>
      <pc:sldChg chg="del">
        <pc:chgData name="Lestari Ambarini" userId="dafd500bcfdcfc7b" providerId="LiveId" clId="{56136168-EC4D-4A56-93D4-D66C4F77CFB2}" dt="2025-11-17T05:57:24.072" v="7" actId="2696"/>
        <pc:sldMkLst>
          <pc:docMk/>
          <pc:sldMk cId="0" sldId="284"/>
        </pc:sldMkLst>
      </pc:sldChg>
      <pc:sldChg chg="del">
        <pc:chgData name="Lestari Ambarini" userId="dafd500bcfdcfc7b" providerId="LiveId" clId="{56136168-EC4D-4A56-93D4-D66C4F77CFB2}" dt="2025-11-17T05:57:29.124" v="9" actId="2696"/>
        <pc:sldMkLst>
          <pc:docMk/>
          <pc:sldMk cId="0" sldId="294"/>
        </pc:sldMkLst>
      </pc:sldChg>
      <pc:sldChg chg="del">
        <pc:chgData name="Lestari Ambarini" userId="dafd500bcfdcfc7b" providerId="LiveId" clId="{56136168-EC4D-4A56-93D4-D66C4F77CFB2}" dt="2025-11-17T05:57:31.843" v="10" actId="2696"/>
        <pc:sldMkLst>
          <pc:docMk/>
          <pc:sldMk cId="0" sldId="295"/>
        </pc:sldMkLst>
      </pc:sldChg>
      <pc:sldChg chg="del">
        <pc:chgData name="Lestari Ambarini" userId="dafd500bcfdcfc7b" providerId="LiveId" clId="{56136168-EC4D-4A56-93D4-D66C4F77CFB2}" dt="2025-11-17T05:57:35.002" v="11" actId="2696"/>
        <pc:sldMkLst>
          <pc:docMk/>
          <pc:sldMk cId="0" sldId="302"/>
        </pc:sldMkLst>
      </pc:sldChg>
      <pc:sldChg chg="del">
        <pc:chgData name="Lestari Ambarini" userId="dafd500bcfdcfc7b" providerId="LiveId" clId="{56136168-EC4D-4A56-93D4-D66C4F77CFB2}" dt="2025-11-17T05:57:38.224" v="12" actId="2696"/>
        <pc:sldMkLst>
          <pc:docMk/>
          <pc:sldMk cId="0" sldId="303"/>
        </pc:sldMkLst>
      </pc:sldChg>
      <pc:sldChg chg="del">
        <pc:chgData name="Lestari Ambarini" userId="dafd500bcfdcfc7b" providerId="LiveId" clId="{56136168-EC4D-4A56-93D4-D66C4F77CFB2}" dt="2025-11-17T05:57:26.806" v="8" actId="2696"/>
        <pc:sldMkLst>
          <pc:docMk/>
          <pc:sldMk cId="0" sldId="327"/>
        </pc:sldMkLst>
      </pc:sldChg>
      <pc:sldChg chg="del">
        <pc:chgData name="Lestari Ambarini" userId="dafd500bcfdcfc7b" providerId="LiveId" clId="{56136168-EC4D-4A56-93D4-D66C4F77CFB2}" dt="2025-11-17T05:53:12.445" v="0" actId="2696"/>
        <pc:sldMkLst>
          <pc:docMk/>
          <pc:sldMk cId="424746221" sldId="345"/>
        </pc:sldMkLst>
      </pc:sldChg>
      <pc:sldChg chg="del">
        <pc:chgData name="Lestari Ambarini" userId="dafd500bcfdcfc7b" providerId="LiveId" clId="{56136168-EC4D-4A56-93D4-D66C4F77CFB2}" dt="2025-11-17T05:56:06.280" v="4" actId="2696"/>
        <pc:sldMkLst>
          <pc:docMk/>
          <pc:sldMk cId="3634921360" sldId="349"/>
        </pc:sldMkLst>
      </pc:sldChg>
      <pc:sldChg chg="del">
        <pc:chgData name="Lestari Ambarini" userId="dafd500bcfdcfc7b" providerId="LiveId" clId="{56136168-EC4D-4A56-93D4-D66C4F77CFB2}" dt="2025-11-17T05:56:09.441" v="5" actId="2696"/>
        <pc:sldMkLst>
          <pc:docMk/>
          <pc:sldMk cId="3624516807" sldId="350"/>
        </pc:sldMkLst>
      </pc:sldChg>
      <pc:sldChg chg="del">
        <pc:chgData name="Lestari Ambarini" userId="dafd500bcfdcfc7b" providerId="LiveId" clId="{56136168-EC4D-4A56-93D4-D66C4F77CFB2}" dt="2025-11-17T05:56:35.532" v="6" actId="2696"/>
        <pc:sldMkLst>
          <pc:docMk/>
          <pc:sldMk cId="1800477773" sldId="351"/>
        </pc:sldMkLst>
      </pc:sldChg>
      <pc:sldChg chg="del">
        <pc:chgData name="Lestari Ambarini" userId="dafd500bcfdcfc7b" providerId="LiveId" clId="{56136168-EC4D-4A56-93D4-D66C4F77CFB2}" dt="2025-11-17T05:56:02.948" v="3" actId="2696"/>
        <pc:sldMkLst>
          <pc:docMk/>
          <pc:sldMk cId="593414340" sldId="353"/>
        </pc:sldMkLst>
      </pc:sldChg>
      <pc:sldChg chg="del">
        <pc:chgData name="Lestari Ambarini" userId="dafd500bcfdcfc7b" providerId="LiveId" clId="{56136168-EC4D-4A56-93D4-D66C4F77CFB2}" dt="2025-11-17T05:53:30.953" v="1" actId="2696"/>
        <pc:sldMkLst>
          <pc:docMk/>
          <pc:sldMk cId="1049253372" sldId="354"/>
        </pc:sldMkLst>
      </pc:sldChg>
      <pc:sldChg chg="del">
        <pc:chgData name="Lestari Ambarini" userId="dafd500bcfdcfc7b" providerId="LiveId" clId="{56136168-EC4D-4A56-93D4-D66C4F77CFB2}" dt="2025-11-17T05:53:34.136" v="2" actId="2696"/>
        <pc:sldMkLst>
          <pc:docMk/>
          <pc:sldMk cId="3265988058" sldId="35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611742-F485-4CC1-8BB4-2EC5654ED34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A09BF2-741D-4093-A861-70272223F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208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A09BF2-741D-4093-A861-70272223F02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085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TARIF BOP</a:t>
            </a:r>
          </a:p>
          <a:p>
            <a:pPr>
              <a:buNone/>
            </a:pP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penentuan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</a:t>
            </a: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tunggal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plantwide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rate)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Perusahaan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sampai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departementalisasi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departemental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rate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Perusahaan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menetapkan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BOP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tahapan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activity rate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Perusahaan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menetapkan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BOP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pembuatan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produknya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Cara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dikenal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Activity Based Costing (ABC).</a:t>
            </a:r>
          </a:p>
          <a:p>
            <a:pPr>
              <a:buNone/>
            </a:pP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Menyusun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  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Praktis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teoritis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Penuh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kelonggaran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internal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tdk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dpt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dihindar</a:t>
            </a:r>
            <a:r>
              <a:rPr lang="en-US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  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penghasilan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karyawan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ditanggung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BOP/unit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TKL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   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(JTKL)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berkaitan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BOP/unit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TKL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   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bervariasi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listrik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menjalankan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BOP/unit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212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Menghitung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</a:t>
            </a: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  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=</a:t>
            </a:r>
            <a:r>
              <a:rPr lang="en-US" sz="6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6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6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persatuan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jml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dihasilkan</a:t>
            </a:r>
            <a:r>
              <a:rPr lang="fi-FI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fi-FI" sz="6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contoh </a:t>
            </a:r>
            <a:r>
              <a:rPr lang="fi-FI" sz="6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fi-FI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taks BOP satu tahun anggaran      : Rp. 4.000.000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fi-FI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taks BOP jml produk selama th anggaran tsb : 8.000 unit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6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4.000.000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Rp.500,- per unit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    8.000        </a:t>
            </a: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  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tariff BOP = </a:t>
            </a:r>
            <a:r>
              <a:rPr lang="en-US" sz="6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6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x 100% </a:t>
            </a: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	           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BBB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en-US" sz="6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6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1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 Rp.4.000.000</a:t>
            </a:r>
          </a:p>
          <a:p>
            <a:pPr>
              <a:buNone/>
            </a:pPr>
            <a:r>
              <a:rPr lang="fi-FI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taks BBB 1 tahun anggaran : Rp. 8.000.000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= </a:t>
            </a:r>
            <a:r>
              <a:rPr lang="en-US" sz="6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4.000.000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x 100% = 50%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BBB yang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 8.000.000</a:t>
            </a: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=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x 100% 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TKL</a:t>
            </a:r>
          </a:p>
          <a:p>
            <a:pPr>
              <a:buNone/>
            </a:pP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4.000.000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BTKL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10.000.000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=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4.000.000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x 100% =  40%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BTKL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10.000.000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 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=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4.000.000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TKL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: 4.000 jam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/jam TKL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4.000.000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1.000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  			4.000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e. Jam </a:t>
            </a:r>
            <a:r>
              <a:rPr lang="en-US" dirty="0" err="1"/>
              <a:t>mesin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tarif</a:t>
            </a:r>
            <a:r>
              <a:rPr lang="en-US" dirty="0"/>
              <a:t> BOP = </a:t>
            </a:r>
            <a:r>
              <a:rPr lang="en-US" u="sng" dirty="0" err="1"/>
              <a:t>taks</a:t>
            </a:r>
            <a:r>
              <a:rPr lang="en-US" u="sng" dirty="0"/>
              <a:t> BOP</a:t>
            </a:r>
            <a:endParaRPr lang="en-US" dirty="0"/>
          </a:p>
          <a:p>
            <a:pPr>
              <a:buNone/>
            </a:pPr>
            <a:r>
              <a:rPr lang="en-US" dirty="0"/>
              <a:t>     		            </a:t>
            </a:r>
            <a:r>
              <a:rPr lang="en-US" dirty="0" err="1"/>
              <a:t>taks</a:t>
            </a:r>
            <a:r>
              <a:rPr lang="en-US" dirty="0"/>
              <a:t> jam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u="sng" dirty="0" err="1"/>
              <a:t>Contoh</a:t>
            </a:r>
            <a:r>
              <a:rPr lang="en-US" u="sng" dirty="0"/>
              <a:t> </a:t>
            </a:r>
            <a:r>
              <a:rPr lang="en-US" i="1" u="sng" dirty="0"/>
              <a:t>:</a:t>
            </a:r>
            <a:endParaRPr lang="en-US" dirty="0"/>
          </a:p>
          <a:p>
            <a:pPr>
              <a:buNone/>
            </a:pPr>
            <a:r>
              <a:rPr lang="fi-FI" dirty="0"/>
              <a:t>	taks BOP 1 th anggaran = Rp. 4.000.000</a:t>
            </a:r>
            <a:endParaRPr lang="en-US" dirty="0"/>
          </a:p>
          <a:p>
            <a:pPr>
              <a:buNone/>
            </a:pPr>
            <a:r>
              <a:rPr lang="en-US" dirty="0"/>
              <a:t>	t</a:t>
            </a:r>
            <a:r>
              <a:rPr lang="fi-FI" dirty="0"/>
              <a:t>aks jam mesin th anggaran = 20.000 jam mesin</a:t>
            </a:r>
            <a:endParaRPr lang="en-US" dirty="0"/>
          </a:p>
          <a:p>
            <a:pPr>
              <a:buNone/>
            </a:pPr>
            <a:r>
              <a:rPr lang="fi-FI" dirty="0"/>
              <a:t>	tarif BOP sebesar = </a:t>
            </a:r>
            <a:r>
              <a:rPr lang="fi-FI" u="sng" dirty="0"/>
              <a:t> Rp. 4.000.000</a:t>
            </a:r>
            <a:r>
              <a:rPr lang="fi-FI" dirty="0"/>
              <a:t> = Rp. 200 per jam mesin</a:t>
            </a:r>
            <a:r>
              <a:rPr lang="en-US" altLang="fi-FI" dirty="0"/>
              <a:t>			</a:t>
            </a:r>
            <a:r>
              <a:rPr lang="en-US" dirty="0"/>
              <a:t>20.000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tersedia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514350" indent="-514350">
              <a:buAutoNum type="alphaL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overhead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pabrik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(BOP)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514350" indent="-51435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departemen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514350" indent="-514350">
              <a:buAutoNum type="alphaLcPeriod"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43000" y="1981200"/>
          <a:ext cx="6096000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Sifat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biaya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biaya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Tk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keg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Perakitan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Produksi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dhl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Penyelesaian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Produksi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5.000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dhl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Bengkeldies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Jasa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dhl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diesel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jasa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dhl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6800" y="4648200"/>
          <a:ext cx="73152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Pemberian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jasa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perakitan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penyelesaian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Bengkel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diesel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bengkel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diesel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buNone/>
            </a:pPr>
            <a:r>
              <a:rPr lang="en-US" dirty="0" err="1"/>
              <a:t>Ditanya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BOP </a:t>
            </a:r>
            <a:r>
              <a:rPr lang="en-US" dirty="0" err="1"/>
              <a:t>neto</a:t>
            </a:r>
            <a:r>
              <a:rPr lang="en-US" dirty="0"/>
              <a:t> masing </a:t>
            </a:r>
            <a:r>
              <a:rPr lang="en-US" dirty="0" err="1"/>
              <a:t>masing</a:t>
            </a:r>
            <a:r>
              <a:rPr lang="en-US" dirty="0"/>
              <a:t> dep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BOP </a:t>
            </a:r>
            <a:r>
              <a:rPr lang="en-US" dirty="0" err="1"/>
              <a:t>keseluruhan</a:t>
            </a:r>
            <a:r>
              <a:rPr lang="en-US" dirty="0"/>
              <a:t> masing </a:t>
            </a:r>
            <a:r>
              <a:rPr lang="en-US" dirty="0" err="1"/>
              <a:t>asing</a:t>
            </a:r>
            <a:r>
              <a:rPr lang="en-US" dirty="0"/>
              <a:t> dep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Tarif</a:t>
            </a:r>
            <a:r>
              <a:rPr lang="en-US" dirty="0"/>
              <a:t> BOP masing </a:t>
            </a:r>
            <a:r>
              <a:rPr lang="en-US" dirty="0" err="1"/>
              <a:t>masing</a:t>
            </a:r>
            <a:r>
              <a:rPr lang="en-US" dirty="0"/>
              <a:t> dep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kegiatan</a:t>
            </a:r>
            <a:endParaRPr lang="en-US" dirty="0"/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1.000.000 + 0,1 y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1.000.000 + 02 x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x = 1.000.000 + 0,1(1.000.000 + 0,2 x)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= 1.000.000 + 100.000 + 0,02x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0,98x = 1.100.000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1.122,449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1.000.000 + 0,1y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1.122,449 = 1.000.000 + 0,1y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0,1y = 122,449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122,449/0,1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1.224,49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		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bengkel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diesel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Budget BOP	1.000.000		1.000.000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Terima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diesel = 0,1x 1.224,49	        122.449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bengkel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=0,2x1.224,49				224.490	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diesel		 224.490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bengkel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 122.449 	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897 957		1.102.041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440363"/>
          </a:xfrm>
        </p:spPr>
        <p:txBody>
          <a:bodyPr/>
          <a:lstStyle/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Jml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keseluruhan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masing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 prod.</a:t>
            </a:r>
            <a:r>
              <a:rPr lang="en-US" dirty="0"/>
              <a:t>					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066800"/>
          <a:ext cx="784860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975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3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80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Keterangan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Perakitan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penyelesaian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Budget BOP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Alokasi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BOP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dari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bengkel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40/80 x 897.959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448.979,5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40/80 x 897.959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448.979,5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4038600"/>
          <a:ext cx="7848600" cy="2270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diesel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50/90 x 1.102.041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612.245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50/90 x 1.102.041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489.796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BOP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keseluruhan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5.061.224,5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2.938.775,5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masing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perakitan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DMH =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5.061.224,5/10.000 = 506,10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DMH =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2.938.775,5/5.000 = 587,76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 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Normal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memprod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menjual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dlm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panjang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penentuan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diperhitungkan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kelonggaran-kelonggaran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akibat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faktor-faktor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penentuan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diperhitungkan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pula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panjang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 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Sesungguhnya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Diharapkan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 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sesungguhnya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diperkirakan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dicapai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didasarkan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sesungguhnya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diharapkan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penentuan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didasarkan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normal,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pabrik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sesungguhnya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pendek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berubah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ubah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normal 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panjang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tdk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tergantung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sementara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pembebanan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a. 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membebankan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dihitung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formula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=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/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jml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cocok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bermacam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serupa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berhubungan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lain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pertimbangan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  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dominan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bervariasi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asuransi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Formula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perhitungan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BOP/unit =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/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BB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  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penghasilan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karyawan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ditanggung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BOP/unit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/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TKL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  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(JTKL)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berkaitan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BOP/unit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/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TKL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   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bervariasi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listrik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menjalankan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BOP/unit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penentuan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tunggal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plantwide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rate)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Perusahaan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sampai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departementalisasi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departemental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Perusahaan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menetapkan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tahapan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activity rate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Perusahaan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menetapkan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pembuatan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Cara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dikenal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Activity Based Costing (ABC).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Menghitung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dianggarkan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rumus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dianggarkan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tariff bop x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direncanakan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822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15000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 err="1"/>
              <a:t>Metode</a:t>
            </a:r>
            <a:r>
              <a:rPr lang="en-US" sz="2600" dirty="0"/>
              <a:t> </a:t>
            </a:r>
            <a:r>
              <a:rPr lang="en-US" sz="2600" dirty="0" err="1"/>
              <a:t>alokasi</a:t>
            </a:r>
            <a:r>
              <a:rPr lang="en-US" sz="2600" dirty="0"/>
              <a:t> bop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 err="1"/>
              <a:t>Alokasi</a:t>
            </a:r>
            <a:r>
              <a:rPr lang="en-US" sz="2600" dirty="0"/>
              <a:t> </a:t>
            </a:r>
            <a:r>
              <a:rPr lang="en-US" sz="2600" dirty="0" err="1"/>
              <a:t>langsung</a:t>
            </a:r>
            <a:r>
              <a:rPr lang="en-US" sz="2600" dirty="0"/>
              <a:t> : </a:t>
            </a:r>
          </a:p>
          <a:p>
            <a:pPr marL="357188" indent="0">
              <a:buNone/>
            </a:pPr>
            <a:r>
              <a:rPr lang="en-US" sz="2600" dirty="0"/>
              <a:t>bop dep </a:t>
            </a:r>
            <a:r>
              <a:rPr lang="en-US" sz="2600" dirty="0" err="1"/>
              <a:t>jasa</a:t>
            </a:r>
            <a:r>
              <a:rPr lang="en-US" sz="2600" dirty="0"/>
              <a:t> </a:t>
            </a:r>
            <a:r>
              <a:rPr lang="en-US" sz="2600" dirty="0" err="1"/>
              <a:t>langsung</a:t>
            </a:r>
            <a:r>
              <a:rPr lang="en-US" sz="2600" dirty="0"/>
              <a:t> </a:t>
            </a:r>
            <a:r>
              <a:rPr lang="en-US" sz="2600" dirty="0" err="1"/>
              <a:t>dialokasikan</a:t>
            </a:r>
            <a:r>
              <a:rPr lang="en-US" sz="2600" dirty="0"/>
              <a:t> </a:t>
            </a:r>
            <a:r>
              <a:rPr lang="en-US" sz="2600" dirty="0" err="1"/>
              <a:t>pada</a:t>
            </a:r>
            <a:r>
              <a:rPr lang="en-US" sz="2600" dirty="0"/>
              <a:t> </a:t>
            </a:r>
            <a:r>
              <a:rPr lang="en-US" sz="2600" dirty="0" err="1"/>
              <a:t>setiap</a:t>
            </a:r>
            <a:r>
              <a:rPr lang="en-US" sz="2600" dirty="0"/>
              <a:t> dep </a:t>
            </a:r>
            <a:r>
              <a:rPr lang="en-US" sz="2600" dirty="0" err="1"/>
              <a:t>produksi</a:t>
            </a:r>
            <a:r>
              <a:rPr lang="en-US" sz="2600" dirty="0"/>
              <a:t> </a:t>
            </a:r>
            <a:r>
              <a:rPr lang="en-US" sz="2600" dirty="0" err="1"/>
              <a:t>yg</a:t>
            </a:r>
            <a:r>
              <a:rPr lang="en-US" sz="2600" dirty="0"/>
              <a:t> </a:t>
            </a:r>
            <a:r>
              <a:rPr lang="en-US" sz="2600" dirty="0" err="1"/>
              <a:t>menikmatinya</a:t>
            </a:r>
            <a:r>
              <a:rPr lang="en-US" sz="2600" dirty="0"/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syarat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pemakaian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memakai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tsb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42913" indent="0">
              <a:buNone/>
              <a:tabLst>
                <a:tab pos="542925" algn="l"/>
              </a:tabLst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442913" indent="0">
              <a:buNone/>
              <a:tabLst>
                <a:tab pos="542925" algn="l"/>
              </a:tabLst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 X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diproses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 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dibantu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seluruh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dimanfaatkan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85813"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85813"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85813">
              <a:tabLst>
                <a:tab pos="542925" algn="l"/>
              </a:tabLs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30.000.000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60.000.000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seluruhnya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dialokasikan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ID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85697"/>
              </p:ext>
            </p:extLst>
          </p:nvPr>
        </p:nvGraphicFramePr>
        <p:xfrm>
          <a:off x="1600200" y="3581400"/>
          <a:ext cx="4624636" cy="15036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4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6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4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1">
                <a:tc>
                  <a:txBody>
                    <a:bodyPr/>
                    <a:lstStyle/>
                    <a:p>
                      <a:r>
                        <a:rPr lang="en-US" dirty="0"/>
                        <a:t>Dep. </a:t>
                      </a:r>
                      <a:r>
                        <a:rPr lang="en-US" dirty="0" err="1"/>
                        <a:t>produksi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Dep </a:t>
                      </a:r>
                      <a:r>
                        <a:rPr lang="en-US" dirty="0" err="1"/>
                        <a:t>jasa</a:t>
                      </a:r>
                      <a:r>
                        <a:rPr lang="en-US" dirty="0"/>
                        <a:t> x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Dep </a:t>
                      </a:r>
                      <a:r>
                        <a:rPr lang="en-US" dirty="0" err="1"/>
                        <a:t>jasa</a:t>
                      </a:r>
                      <a:r>
                        <a:rPr lang="en-US" dirty="0"/>
                        <a:t> y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en-US" dirty="0"/>
                        <a:t>Proses 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25%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40%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7414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Besarnya</a:t>
            </a:r>
            <a:r>
              <a:rPr lang="en-US" sz="2400" dirty="0"/>
              <a:t> bop </a:t>
            </a:r>
            <a:r>
              <a:rPr lang="en-US" sz="2400" dirty="0" err="1"/>
              <a:t>untuk</a:t>
            </a:r>
            <a:r>
              <a:rPr lang="en-US" sz="2400" dirty="0"/>
              <a:t> masing </a:t>
            </a:r>
            <a:r>
              <a:rPr lang="en-US" sz="2400" dirty="0" err="1"/>
              <a:t>masing</a:t>
            </a:r>
            <a:r>
              <a:rPr lang="en-US" sz="2400" dirty="0"/>
              <a:t> dep. </a:t>
            </a:r>
            <a:r>
              <a:rPr lang="en-US" sz="2400" dirty="0" err="1"/>
              <a:t>adalah</a:t>
            </a:r>
            <a:r>
              <a:rPr lang="en-US" sz="2400" dirty="0"/>
              <a:t> :  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Besarnya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bop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jasa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x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jasa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dianggarkan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langsung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Jasa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x = 30.000.000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jasa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 = 60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juta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alokasi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nya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dalah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769386"/>
              </p:ext>
            </p:extLst>
          </p:nvPr>
        </p:nvGraphicFramePr>
        <p:xfrm>
          <a:off x="1066800" y="1219200"/>
          <a:ext cx="4064000" cy="23010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6881">
                <a:tc>
                  <a:txBody>
                    <a:bodyPr/>
                    <a:lstStyle/>
                    <a:p>
                      <a:r>
                        <a:rPr lang="en-US" dirty="0"/>
                        <a:t>Dep. </a:t>
                      </a:r>
                      <a:r>
                        <a:rPr lang="en-US" dirty="0" err="1"/>
                        <a:t>produksi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Jumlah</a:t>
                      </a:r>
                      <a:r>
                        <a:rPr lang="en-US" dirty="0"/>
                        <a:t> bop (</a:t>
                      </a:r>
                      <a:r>
                        <a:rPr lang="en-US" dirty="0" err="1"/>
                        <a:t>rp</a:t>
                      </a:r>
                      <a:r>
                        <a:rPr lang="en-US" dirty="0"/>
                        <a:t>)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180 </a:t>
                      </a:r>
                      <a:r>
                        <a:rPr lang="en-US" dirty="0" err="1"/>
                        <a:t>juta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</a:t>
                      </a:r>
                      <a:r>
                        <a:rPr lang="en-US" baseline="0" dirty="0"/>
                        <a:t> 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 </a:t>
                      </a:r>
                      <a:r>
                        <a:rPr lang="en-US" dirty="0" err="1"/>
                        <a:t>juta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150 </a:t>
                      </a:r>
                      <a:r>
                        <a:rPr lang="en-US" dirty="0" err="1"/>
                        <a:t>juta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x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juta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y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 </a:t>
                      </a:r>
                      <a:r>
                        <a:rPr lang="en-US" dirty="0" err="1"/>
                        <a:t>juta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783478"/>
              </p:ext>
            </p:extLst>
          </p:nvPr>
        </p:nvGraphicFramePr>
        <p:xfrm>
          <a:off x="914400" y="4876800"/>
          <a:ext cx="6934200" cy="1478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59">
                <a:tc>
                  <a:txBody>
                    <a:bodyPr/>
                    <a:lstStyle/>
                    <a:p>
                      <a:r>
                        <a:rPr lang="en-US" dirty="0"/>
                        <a:t>Dep </a:t>
                      </a:r>
                      <a:r>
                        <a:rPr lang="en-US" dirty="0" err="1"/>
                        <a:t>produksi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x = 30.000.000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y = 60.000.000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I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30% =   9.000.000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25% = 15.000.000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 = 10.500.000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40% = 24.000.000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 = 10.500.000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 = 21.000.000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1549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2.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bertahap</a:t>
            </a:r>
            <a:r>
              <a:rPr lang="en-US" sz="2400" dirty="0"/>
              <a:t> (step method)</a:t>
            </a:r>
          </a:p>
          <a:p>
            <a:pPr marL="357188" indent="0">
              <a:buNone/>
            </a:pP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dialokasikan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dep  </a:t>
            </a:r>
            <a:r>
              <a:rPr lang="en-US" sz="2400" dirty="0" err="1"/>
              <a:t>produksi</a:t>
            </a:r>
            <a:r>
              <a:rPr lang="en-US" sz="2400" dirty="0"/>
              <a:t>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lain juga </a:t>
            </a:r>
            <a:r>
              <a:rPr lang="en-US" sz="2400" dirty="0" err="1"/>
              <a:t>ikut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, </a:t>
            </a:r>
            <a:r>
              <a:rPr lang="en-US" sz="2400" dirty="0" err="1"/>
              <a:t>mis</a:t>
            </a:r>
            <a:r>
              <a:rPr lang="en-US" sz="2400" dirty="0"/>
              <a:t>, </a:t>
            </a:r>
            <a:r>
              <a:rPr lang="en-US" sz="2400" dirty="0" err="1"/>
              <a:t>jasa</a:t>
            </a:r>
            <a:r>
              <a:rPr lang="en-US" sz="2400" dirty="0"/>
              <a:t> x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y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y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x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rumus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aljabar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X = a1 + b1 y ►Y = a2 + b2x►</a:t>
            </a:r>
          </a:p>
          <a:p>
            <a:pPr marL="357188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= a3 + b3 z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dst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00088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menerima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alokasi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</a:p>
          <a:p>
            <a:pPr marL="700088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menerima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alokasi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</a:p>
          <a:p>
            <a:pPr marL="700088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 =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alokasi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</a:p>
          <a:p>
            <a:pPr marL="700088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a2 =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alokasi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</a:p>
          <a:p>
            <a:pPr marL="700088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b1 = %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</a:p>
          <a:p>
            <a:pPr marL="700088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B2 = %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 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753583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1018"/>
            <a:ext cx="8229600" cy="564118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dirty="0" err="1"/>
              <a:t>Contoh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Proporsi</a:t>
            </a:r>
            <a:r>
              <a:rPr lang="en-US" sz="2400" dirty="0"/>
              <a:t> </a:t>
            </a:r>
            <a:r>
              <a:rPr lang="en-US" sz="2400" dirty="0" err="1"/>
              <a:t>pemakaian</a:t>
            </a:r>
            <a:r>
              <a:rPr lang="en-US" sz="2400" dirty="0"/>
              <a:t>  </a:t>
            </a:r>
            <a:r>
              <a:rPr lang="en-US" sz="2400" dirty="0" err="1"/>
              <a:t>jasa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Hitunglah</a:t>
            </a:r>
            <a:r>
              <a:rPr lang="en-US" sz="240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bop </a:t>
            </a:r>
            <a:r>
              <a:rPr lang="en-US" sz="2400" dirty="0" err="1"/>
              <a:t>neto</a:t>
            </a:r>
            <a:r>
              <a:rPr lang="en-US" sz="2400" dirty="0"/>
              <a:t> masing </a:t>
            </a:r>
            <a:r>
              <a:rPr lang="en-US" sz="2400" dirty="0" err="1"/>
              <a:t>masing</a:t>
            </a:r>
            <a:r>
              <a:rPr lang="en-US" sz="2400" dirty="0"/>
              <a:t> dep </a:t>
            </a:r>
            <a:r>
              <a:rPr lang="en-US" sz="2400" dirty="0" err="1"/>
              <a:t>jasa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/>
              <a:t>bop </a:t>
            </a:r>
            <a:r>
              <a:rPr lang="en-US" sz="2400" dirty="0" err="1"/>
              <a:t>neto</a:t>
            </a:r>
            <a:r>
              <a:rPr lang="en-US" sz="2400" dirty="0"/>
              <a:t> masing </a:t>
            </a:r>
            <a:r>
              <a:rPr lang="en-US" sz="2400" dirty="0" err="1"/>
              <a:t>masing</a:t>
            </a:r>
            <a:r>
              <a:rPr lang="en-US" sz="2400" dirty="0"/>
              <a:t> </a:t>
            </a:r>
            <a:r>
              <a:rPr lang="en-US" sz="2400" dirty="0">
                <a:solidFill>
                  <a:prstClr val="black"/>
                </a:solidFill>
              </a:rPr>
              <a:t>dep. </a:t>
            </a:r>
            <a:r>
              <a:rPr lang="en-US" sz="2400" dirty="0" err="1">
                <a:solidFill>
                  <a:prstClr val="black"/>
                </a:solidFill>
              </a:rPr>
              <a:t>produksi</a:t>
            </a:r>
            <a:endParaRPr lang="en-US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ID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609214"/>
              </p:ext>
            </p:extLst>
          </p:nvPr>
        </p:nvGraphicFramePr>
        <p:xfrm>
          <a:off x="1524000" y="838200"/>
          <a:ext cx="60960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dep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keg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Jml</a:t>
                      </a:r>
                      <a:r>
                        <a:rPr lang="en-US" dirty="0"/>
                        <a:t> bop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Setting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22.800.000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Finishing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12.200.000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x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Listrik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y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pemeliharaan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851915"/>
              </p:ext>
            </p:extLst>
          </p:nvPr>
        </p:nvGraphicFramePr>
        <p:xfrm>
          <a:off x="823913" y="3384946"/>
          <a:ext cx="6781799" cy="14860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13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71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71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71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71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r>
                        <a:rPr lang="en-US" dirty="0"/>
                        <a:t>Dep </a:t>
                      </a:r>
                      <a:r>
                        <a:rPr lang="en-US" dirty="0" err="1"/>
                        <a:t>pemberi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jasa</a:t>
                      </a:r>
                      <a:endParaRPr lang="en-ID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dirty="0"/>
                        <a:t>Dep </a:t>
                      </a:r>
                      <a:r>
                        <a:rPr lang="en-US" dirty="0" err="1"/>
                        <a:t>penerima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jasa</a:t>
                      </a:r>
                      <a:endParaRPr lang="en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619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Proses 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Proses</a:t>
                      </a:r>
                      <a:r>
                        <a:rPr lang="en-US" baseline="0" dirty="0"/>
                        <a:t> 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x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y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x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20%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y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613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1703</Words>
  <Application>Microsoft Office PowerPoint</Application>
  <PresentationFormat>On-screen Show (4:3)</PresentationFormat>
  <Paragraphs>347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Anggaran biaya overhead</dc:title>
  <dc:creator>asus</dc:creator>
  <cp:lastModifiedBy>Lestari Ambarini</cp:lastModifiedBy>
  <cp:revision>172</cp:revision>
  <dcterms:created xsi:type="dcterms:W3CDTF">2017-08-01T09:31:00Z</dcterms:created>
  <dcterms:modified xsi:type="dcterms:W3CDTF">2025-11-17T05:57:42Z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7F9C00091A0E48768495D2D201629327</vt:lpwstr>
  </property>
  <property fmtid="{D5CDD505-2E9C-101B-9397-08002B2CF9AE}" pid="3" name="KSOProductBuildVer">
    <vt:lpwstr>1033-11.2.0.11440</vt:lpwstr>
  </property>
</Properties>
</file>